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95" r:id="rId3"/>
    <p:sldId id="258" r:id="rId4"/>
    <p:sldId id="261" r:id="rId5"/>
    <p:sldId id="29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7" r:id="rId14"/>
    <p:sldId id="269" r:id="rId15"/>
    <p:sldId id="270" r:id="rId16"/>
    <p:sldId id="291" r:id="rId17"/>
    <p:sldId id="271" r:id="rId18"/>
    <p:sldId id="273" r:id="rId19"/>
    <p:sldId id="274" r:id="rId20"/>
    <p:sldId id="275" r:id="rId21"/>
    <p:sldId id="276" r:id="rId22"/>
    <p:sldId id="292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8" r:id="rId32"/>
    <p:sldId id="288" r:id="rId33"/>
    <p:sldId id="285" r:id="rId34"/>
    <p:sldId id="289" r:id="rId35"/>
    <p:sldId id="297" r:id="rId36"/>
    <p:sldId id="293" r:id="rId37"/>
    <p:sldId id="294" r:id="rId38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7528"/>
  </p:normalViewPr>
  <p:slideViewPr>
    <p:cSldViewPr snapToGrid="0" snapToObjects="1">
      <p:cViewPr varScale="1">
        <p:scale>
          <a:sx n="63" d="100"/>
          <a:sy n="63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8T19:26:27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21 294 7569,'-11'-42'717,"1"10"1,10 8-270,0 10 1,10 7-220,4-7 1,4 7-35,3-7 0,10 10-23,4-3 0,2-3 23,-2 3 0,5-7-92,-5 7 1,2 0-21,-2 7 0,5 0-87,-5 0 0,2 0 32,-2 0 1,5 0-128,-5 0 0,4 0 29,3 0 0,0 0 95,0 0 0,0 0-26,0 0 1,0 0 0,0 0 0,0 0-5,0 0 0,-2 0 42,-5 0 1,5 7 6,-5 0 1,4 0-61,3-7 1,-7 7 42,0 0 0,-2 0-111,2-7 0,5 3 101,-5 4 0,4-5-103,3 5 0,-7-5 71,0-2 1,0 3-10,7 4 0,0-5-30,0 5 1,0-5-19,0-2 0,0 0 15,0 0 1,0 0 27,0 0 0,-2 0 5,-5 0 0,4 0-8,-4 0 1,3 0 69,-3 0 0,2 0-53,-9 0 1,7 0 9,-7 0 0,0 3 16,-7 4 0,7-5 5,0 5 0,0-5-8,-7-2 0,7 3-9,0 4 1,2-5-17,-2 5 1,-2-5 14,9-2 0,-9 0-16,2 0 0,-3 0 30,3 0 1,-4 0 1,4 0 1,2 0-6,-2 0 0,2 0 3,-2 0 0,-2 0 3,9 0 0,-7 0 3,7 0 1,0 0-18,7 0 0,-7-2 10,0-5 1,0 5-44,7-5 1,0 4 38,0 3 1,-7 0-4,0 0 1,0-7 10,7 0 1,-7 0 3,0 7 0,-7 0-18,7 0 1,-7 0 3,7 0 0,-7 0-6,7 0 0,-2 0 9,2 0 1,4 0-112,-4 0 1,5 0 40,2 0 1,2 0 25,5 0 1,-4 0 26,4 0 1,-5-7 1,-2 0 0,0-2 5,0 2 1,-2 5-26,-5-5 1,4 2 125,-4-2 0,-2 5-99,2-5 1,0 2 125,7-2 1,-2 5-65,-5-5 1,4-3 71,-4 3 1,5-2-21,2 2 1,-2 5-21,-5-5 1,2 2-131,-9-2 0,7 5 98,-7-5 0,7 4-73,-7 3 1,7 0 56,-7 0 0,7 0-145,-7 0 0,2 0-14,-2 0 0,-2-2-40,9-5 0,-7 5 117,7-5 0,-7 4-10,7 3 0,-7 0 66,7 0 0,-2 0-55,2 0 1,2 0 71,-9 0 0,7 0-40,-7 0 0,7 0 8,-7 0 1,9 0 37,-2 0 0,-2 0 9,2 0 0,-7 0-34,7 0 0,-7 0-8,7 0 1,-7 0 10,7 0 0,-7 0-6,7 0 1,-9 0-81,2 0 1,2 0 73,-2 0 1,2 0-52,-2 0 0,-4 0 56,4 0 1,2 3-6,-2 4 1,2-5 20,-2 5 0,-4-5 10,4-2 1,-5 0 32,-2 0 0,0 0-57,0 0 0,-7 3 24,0 4 1,0-5-10,7 5 1,-7-5-77,0-2 71,0 0 1,7 7-6,0 0 1,0 0-8,0-7 0,-7 0-5,0 0 0,0 7-30,7 0 0,0 0 30,0-7 0,-7 0 23,0 0 0,0 7-29,7 0 0,0 0 0,0-7 1,0 0 40,0 0 0,-7 0 171,0 0-82,0 0 0,7 0-66,0 0 84,0 0 1,0 0-45,0 0 1,0 0-101,0 0 0,0 0 51,0 0 0,0 0-5,0 0 1,0 0-25,0 0 0,0 0-12,0 0 1,0 0 27,0 0 1,0 0-7,0 0 1,0 0 60,0 0 1,0 0-14,0 0 93,0 0-112,0 0-12,0-9-293,-10 7-500,8-8-1218,-17 10 911,8 0-512,-10 0 627,0 0 929,0 10 0,0 1 0,0 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1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alternatives have very different timelines, planning horizons, etc.  You have to rationalize them to make a fair comparison.</a:t>
            </a:r>
          </a:p>
        </p:txBody>
      </p:sp>
    </p:spTree>
    <p:extLst>
      <p:ext uri="{BB962C8B-B14F-4D97-AF65-F5344CB8AC3E}">
        <p14:creationId xmlns:p14="http://schemas.microsoft.com/office/powerpoint/2010/main" val="2287156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throwing bodies at the problem </a:t>
            </a:r>
            <a:r>
              <a:rPr lang="en-US" i="1" dirty="0"/>
              <a:t>really is</a:t>
            </a:r>
            <a:r>
              <a:rPr lang="en-US" i="0" dirty="0"/>
              <a:t> the most economic!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2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initiatives, figure out what the dollar value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Product for sale?  It’s the sales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Efficiency initiative in-house?  It’s the salary of the people’s time you’re saving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That way, when you’re measuring opportunity cost, you can see what you’re NOT earning/saving</a:t>
            </a:r>
          </a:p>
        </p:txBody>
      </p:sp>
    </p:spTree>
    <p:extLst>
      <p:ext uri="{BB962C8B-B14F-4D97-AF65-F5344CB8AC3E}">
        <p14:creationId xmlns:p14="http://schemas.microsoft.com/office/powerpoint/2010/main" val="254666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1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R&amp;D as a discriminator: you cannot capitalize Research, but you can Development</a:t>
            </a:r>
          </a:p>
          <a:p>
            <a:endParaRPr lang="en-US" dirty="0"/>
          </a:p>
          <a:p>
            <a:r>
              <a:rPr lang="en-US" dirty="0"/>
              <a:t>Interesting as it applies to ML</a:t>
            </a:r>
          </a:p>
        </p:txBody>
      </p:sp>
    </p:spTree>
    <p:extLst>
      <p:ext uri="{BB962C8B-B14F-4D97-AF65-F5344CB8AC3E}">
        <p14:creationId xmlns:p14="http://schemas.microsoft.com/office/powerpoint/2010/main" val="1179465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5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8542-3540-44EB-ABD3-0A5B977191CE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E49FA-0079-4EA6-8D8E-6E8EEE2F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7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415988" y="9245600"/>
            <a:ext cx="49135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8958007" y="26035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8966298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46990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693385" y="4267200"/>
            <a:ext cx="13953493" cy="6858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15988" y="925195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eer_review" TargetMode="External"/><Relationship Id="rId2" Type="http://schemas.openxmlformats.org/officeDocument/2006/relationships/hyperlink" Target="https://insights.sei.cmu.edu/sei_blog/2017/05/automating-design-analysis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i.org/10.1016/j.jss.2007.06.00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7679"/>
            </a:pPr>
            <a:r>
              <a:rPr lang="en-US" dirty="0"/>
              <a:t>Engineering Economics</a:t>
            </a:r>
            <a:br>
              <a:rPr dirty="0"/>
            </a:br>
            <a:r>
              <a:rPr dirty="0"/>
              <a:t>in Software Architecture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1" name="Shape 121"/>
          <p:cNvSpPr/>
          <p:nvPr/>
        </p:nvSpPr>
        <p:spPr>
          <a:xfrm>
            <a:off x="2866345" y="8225063"/>
            <a:ext cx="521924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800"/>
            </a:pPr>
            <a:r>
              <a:rPr sz="3800" dirty="0"/>
              <a:t>Stephen Riley, MSE ‘07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62189-FB21-974C-9EA5-59B21AA96031}"/>
              </a:ext>
            </a:extLst>
          </p:cNvPr>
          <p:cNvSpPr txBox="1"/>
          <p:nvPr/>
        </p:nvSpPr>
        <p:spPr>
          <a:xfrm rot="19915655">
            <a:off x="12213486" y="7233284"/>
            <a:ext cx="44884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REMINDER: all this is</a:t>
            </a:r>
            <a:b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fair game for exams!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Comparison of Alternatives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Very simple:</a:t>
            </a:r>
          </a:p>
          <a:p>
            <a:pPr marL="0" indent="0">
              <a:buSzTx/>
              <a:buNone/>
            </a:pPr>
            <a:r>
              <a:rPr lang="en-US" dirty="0"/>
              <a:t>    </a:t>
            </a:r>
            <a:r>
              <a:rPr dirty="0"/>
              <a:t>WHAT COSTS LESS?</a:t>
            </a:r>
            <a:endParaRPr lang="en-US" dirty="0"/>
          </a:p>
          <a:p>
            <a:pPr>
              <a:buSzTx/>
            </a:pPr>
            <a:endParaRPr lang="en-US" dirty="0"/>
          </a:p>
          <a:p>
            <a:pPr>
              <a:buSzTx/>
            </a:pPr>
            <a:r>
              <a:rPr lang="en-US" dirty="0"/>
              <a:t>Remember the planning horizon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9294AC-DA18-4845-83CD-DA2DE0E3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59" y="3373120"/>
            <a:ext cx="9467605" cy="285623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The Do-Nothing Alternative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Which is cheaper?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Alternative A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Alternative B</a:t>
            </a:r>
          </a:p>
          <a:p>
            <a:pPr marL="726016" lvl="1" indent="-352636" defTabSz="490727">
              <a:spcBef>
                <a:spcPts val="500"/>
              </a:spcBef>
              <a:defRPr sz="2856" i="1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Doing nothing at all</a:t>
            </a:r>
          </a:p>
          <a:p>
            <a:pPr marL="0" indent="0" defTabSz="490727">
              <a:spcBef>
                <a:spcPts val="3500"/>
              </a:spcBef>
              <a:buNone/>
              <a:defRPr sz="3024"/>
            </a:pPr>
            <a:endParaRPr sz="2856" dirty="0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How much does it cost to leave well enough alone?</a:t>
            </a:r>
            <a:endParaRPr lang="en-US" dirty="0"/>
          </a:p>
          <a:p>
            <a:pPr marL="0" indent="0" defTabSz="490727">
              <a:spcBef>
                <a:spcPts val="3500"/>
              </a:spcBef>
              <a:buNone/>
              <a:defRPr sz="3024"/>
            </a:pPr>
            <a:endParaRPr lang="en-US" dirty="0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Always always always always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always</a:t>
            </a:r>
            <a:r>
              <a:rPr dirty="0"/>
              <a:t> evaluate this!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Opportunity cost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3276"/>
            </a:pPr>
            <a:r>
              <a:t>What you’re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t> getting by doing something</a:t>
            </a:r>
          </a:p>
          <a:p>
            <a:pPr marL="404495" indent="-404495" defTabSz="531622">
              <a:spcBef>
                <a:spcPts val="3800"/>
              </a:spcBef>
              <a:defRPr sz="3276"/>
            </a:pPr>
            <a:endParaRPr/>
          </a:p>
          <a:p>
            <a:pPr marL="404495" indent="-404495" defTabSz="531622">
              <a:spcBef>
                <a:spcPts val="3800"/>
              </a:spcBef>
              <a:defRPr sz="3276"/>
            </a:pPr>
            <a:r>
              <a:t>What are you losing the opportunity to do?</a:t>
            </a:r>
          </a:p>
          <a:p>
            <a:pPr marL="404495" indent="-404495" defTabSz="531622">
              <a:spcBef>
                <a:spcPts val="3800"/>
              </a:spcBef>
              <a:defRPr sz="3276"/>
            </a:pPr>
            <a:endParaRPr/>
          </a:p>
          <a:p>
            <a:pPr marL="404495" indent="-404495" defTabSz="531622">
              <a:spcBef>
                <a:spcPts val="3800"/>
              </a:spcBef>
              <a:defRPr sz="3276"/>
            </a:pPr>
            <a:r>
              <a:t>Example: going to grad school</a:t>
            </a:r>
          </a:p>
          <a:p>
            <a:pPr marL="786518" lvl="1" indent="-382023" defTabSz="531622">
              <a:spcBef>
                <a:spcPts val="600"/>
              </a:spcBef>
              <a:defRPr sz="3094"/>
            </a:pPr>
            <a:r>
              <a:t>Obvious costs: tuition, books</a:t>
            </a:r>
          </a:p>
          <a:p>
            <a:pPr marL="786518" lvl="1" indent="-382023" defTabSz="531622">
              <a:spcBef>
                <a:spcPts val="600"/>
              </a:spcBef>
              <a:defRPr sz="3094"/>
            </a:pPr>
            <a:r>
              <a:t>Benefits: Better job prospects, bragging rights</a:t>
            </a:r>
          </a:p>
          <a:p>
            <a:pPr marL="786518" lvl="1" indent="-382023" defTabSz="531622">
              <a:spcBef>
                <a:spcPts val="600"/>
              </a:spcBef>
              <a:defRPr sz="3094"/>
            </a:pPr>
            <a:r>
              <a:t>Non-obvious costs: Child care? Social life?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2303-1286-AC44-8C78-9C8DFD39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cost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7493C-FDD0-D24C-954D-27520EBB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true cost of doing something is always </a:t>
            </a:r>
            <a:r>
              <a:rPr lang="en-US" i="1" dirty="0"/>
              <a:t>actual + opportunity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969F0-8AB4-B842-B882-A50FBEAF3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31" y="6311900"/>
            <a:ext cx="7924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310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Measuring opportunity cost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do you measure the future?!</a:t>
            </a:r>
            <a:endParaRPr lang="en-US" dirty="0"/>
          </a:p>
          <a:p>
            <a:pPr lvl="1"/>
            <a:r>
              <a:rPr lang="en-US" sz="3200" dirty="0"/>
              <a:t>Put a dollar figure on all initiatives</a:t>
            </a:r>
            <a:endParaRPr sz="3200" dirty="0"/>
          </a:p>
          <a:p>
            <a:r>
              <a:rPr dirty="0"/>
              <a:t>It’s hard, but you can estimate it</a:t>
            </a:r>
          </a:p>
          <a:p>
            <a:endParaRPr lang="en-US" dirty="0"/>
          </a:p>
          <a:p>
            <a:r>
              <a:rPr dirty="0"/>
              <a:t>Use </a:t>
            </a:r>
            <a:r>
              <a:rPr lang="en-US" dirty="0"/>
              <a:t>opportunity cost</a:t>
            </a:r>
            <a:r>
              <a:rPr dirty="0"/>
              <a:t> as a sniff test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3BBFA59-8F67-2B44-A635-0562152A8553}"/>
                  </a:ext>
                </a:extLst>
              </p14:cNvPr>
              <p14:cNvContentPartPr/>
              <p14:nvPr/>
            </p14:nvContentPartPr>
            <p14:xfrm>
              <a:off x="1630641" y="5706702"/>
              <a:ext cx="2805120" cy="106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3BBFA59-8F67-2B44-A635-0562152A85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5161" y="5691222"/>
                <a:ext cx="283572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9BDCE39-7617-FE4C-9D7D-EF3ACF81409F}"/>
              </a:ext>
            </a:extLst>
          </p:cNvPr>
          <p:cNvGrpSpPr/>
          <p:nvPr/>
        </p:nvGrpSpPr>
        <p:grpSpPr>
          <a:xfrm>
            <a:off x="8371841" y="3619780"/>
            <a:ext cx="8271968" cy="2831544"/>
            <a:chOff x="8371841" y="3619780"/>
            <a:chExt cx="8271968" cy="28315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76ADEE-901E-4746-B996-55BF2062CC7D}"/>
                </a:ext>
              </a:extLst>
            </p:cNvPr>
            <p:cNvSpPr txBox="1"/>
            <p:nvPr/>
          </p:nvSpPr>
          <p:spPr>
            <a:xfrm>
              <a:off x="9464797" y="3619780"/>
              <a:ext cx="7179012" cy="2831544"/>
            </a:xfrm>
            <a:prstGeom prst="rect">
              <a:avLst/>
            </a:prstGeom>
            <a:noFill/>
            <a:ln w="381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82880" tIns="182880" rIns="182880" bIns="18288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Three kinds of projects:</a:t>
              </a:r>
            </a:p>
            <a:p>
              <a:pPr marL="571500" marR="0" indent="-57150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Sales initiatives (revenue)</a:t>
              </a:r>
            </a:p>
            <a:p>
              <a:pPr marL="571500" marR="0" indent="-57150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3200" dirty="0"/>
                <a:t>Efficiency initiatives (cost savings)</a:t>
              </a:r>
            </a:p>
            <a:p>
              <a:pPr marL="571500" marR="0" indent="-57150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Research (</a:t>
              </a:r>
              <a:r>
                <a:rPr kumimoji="0" lang="en-US" sz="32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potential</a:t>
              </a:r>
              <a:r>
                <a:rPr kumimoji="0" lang="en-US" sz="3200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revenue or savings)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00B0F93-F2D1-4948-BEAC-13B63F7FD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1841" y="3619780"/>
              <a:ext cx="1092956" cy="931900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DF0645-E24A-BD41-96E6-ADD4CADD53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1841" y="4876801"/>
              <a:ext cx="1092956" cy="1574523"/>
            </a:xfrm>
            <a:prstGeom prst="line">
              <a:avLst/>
            </a:prstGeom>
            <a:noFill/>
            <a:ln w="254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Questions?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(don’t worry, we’ll see this again)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A71D5E-2ABD-BE49-8C02-B530727A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Eng’g Econ applied to software…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2E20E2-56DF-F945-B1E3-C03C107FAC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62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“Technology starts and ends with people.”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let’s look at the start…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Questions software architects often ask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tech should I use?</a:t>
            </a:r>
          </a:p>
          <a:p>
            <a:endParaRPr/>
          </a:p>
          <a:p>
            <a:pPr marL="469194" indent="-469194">
              <a:defRPr sz="3800"/>
            </a:pPr>
            <a:r>
              <a:t>How much will my stack cost?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r>
              <a:t>Questions software architects rarely ask (but should!)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this tech too new?  Too old?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 I have the right people?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I hire the people I need?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there marketing buzz to jump in on?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long will this system be alive?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Does anyone really know the requirements?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we get a tax break?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endParaRPr/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much will this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actually</a:t>
            </a:r>
            <a:r>
              <a:t> cost?!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237C5A-7E50-2448-B80A-686539F1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0DB9EB-07AB-B541-A4A8-A1217D482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Engineering leader (manager of managers, architect)</a:t>
            </a:r>
          </a:p>
          <a:p>
            <a:r>
              <a:rPr lang="en-US" dirty="0"/>
              <a:t>Languages: C#, C, C++, Perl, Python, Ruby, Java, Elixir, JavaScript, TypeScript, F#</a:t>
            </a:r>
          </a:p>
          <a:p>
            <a:r>
              <a:rPr lang="en-US" dirty="0"/>
              <a:t>Industries: Desktop publishing, e-commerce, warehouse automation, web security, telephony, fin-tech, physical security, NLP, entertainment, military…</a:t>
            </a:r>
          </a:p>
        </p:txBody>
      </p:sp>
    </p:spTree>
    <p:extLst>
      <p:ext uri="{BB962C8B-B14F-4D97-AF65-F5344CB8AC3E}">
        <p14:creationId xmlns:p14="http://schemas.microsoft.com/office/powerpoint/2010/main" val="27313797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other words…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Management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HR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CFO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Marketing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Sales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sz="3200" dirty="0"/>
              <a:t>Local economy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endParaRPr sz="3200" dirty="0"/>
          </a:p>
          <a:p>
            <a:pPr marL="0" indent="0" defTabSz="449833">
              <a:spcBef>
                <a:spcPts val="3200"/>
              </a:spcBef>
              <a:buSzTx/>
              <a:buNone/>
              <a:defRPr sz="2772"/>
            </a:pPr>
            <a:r>
              <a:rPr sz="3200" dirty="0"/>
              <a:t>…these people all get consideration!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64" y="2336799"/>
            <a:ext cx="6773334" cy="5080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r>
              <a:t>Questions software architects rarely ask (but should!)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this tech too new?  Too old?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 I have the right people?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I hire the people I need?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Is there marketing buzz to jump in on?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long will this system be alive?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Does anyone really know the requirements?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Can we get a tax break?</a:t>
            </a:r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endParaRPr/>
          </a:p>
          <a:p>
            <a:pPr marL="324485" indent="-324485" defTabSz="426466">
              <a:lnSpc>
                <a:spcPct val="81000"/>
              </a:lnSpc>
              <a:spcBef>
                <a:spcPts val="3000"/>
              </a:spcBef>
              <a:defRPr sz="2628"/>
            </a:pPr>
            <a:r>
              <a:t>How much will this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actually</a:t>
            </a:r>
            <a:r>
              <a:t> cost?!</a:t>
            </a:r>
          </a:p>
        </p:txBody>
      </p:sp>
    </p:spTree>
    <p:extLst>
      <p:ext uri="{BB962C8B-B14F-4D97-AF65-F5344CB8AC3E}">
        <p14:creationId xmlns:p14="http://schemas.microsoft.com/office/powerpoint/2010/main" val="331731238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Is the tech too new?</a:t>
            </a:r>
            <a:br/>
            <a:r>
              <a:t>Too old?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3096"/>
            </a:pPr>
            <a:r>
              <a:t>Old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Pros: proven tech, lots of docs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Cons: availability, cost, and quality of engineers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endParaRPr/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New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Pros: The New Hotness™!  Lots of excited engineers</a:t>
            </a:r>
          </a:p>
          <a:p>
            <a:pPr marL="743302" lvl="1" indent="-361032" defTabSz="502412">
              <a:spcBef>
                <a:spcPts val="600"/>
              </a:spcBef>
              <a:defRPr sz="2924"/>
            </a:pPr>
            <a:r>
              <a:t>Cons: not proven in market, lots of bugs, quality of engineers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endParaRPr sz="2924"/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Local market, HR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52E57F-4963-6C48-B3E1-827B1467B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Do I have the right people?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 honest</a:t>
            </a:r>
          </a:p>
          <a:p>
            <a:r>
              <a:t>Consider experience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t> potential</a:t>
            </a:r>
          </a:p>
          <a:p>
            <a:endParaRPr/>
          </a:p>
          <a:p>
            <a:r>
              <a:t>Tradeoffs</a:t>
            </a:r>
          </a:p>
          <a:p>
            <a:pPr marL="864305" lvl="1" indent="-419805">
              <a:spcBef>
                <a:spcPts val="700"/>
              </a:spcBef>
              <a:defRPr sz="3400"/>
            </a:pPr>
            <a:r>
              <a:t>Team up for The New Hotness™?</a:t>
            </a:r>
          </a:p>
          <a:p>
            <a:pPr marL="864305" lvl="1" indent="-419805">
              <a:spcBef>
                <a:spcPts val="700"/>
              </a:spcBef>
              <a:defRPr sz="3400"/>
            </a:pPr>
            <a:r>
              <a:t>Use known techniques?</a:t>
            </a:r>
          </a:p>
          <a:p>
            <a:pPr marL="864305" lvl="1" indent="-419805">
              <a:spcBef>
                <a:spcPts val="700"/>
              </a:spcBef>
              <a:defRPr sz="3400"/>
            </a:pPr>
            <a:r>
              <a:t>Can you hire quickly enough?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DB448-F3C6-954B-9C02-D783D1F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Can I hire the people I need?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r>
              <a:rPr dirty="0"/>
              <a:t>Short answer: NOT TODAY!</a:t>
            </a:r>
          </a:p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endParaRPr dirty="0"/>
          </a:p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r>
              <a:rPr dirty="0"/>
              <a:t>Planning considerations:</a:t>
            </a:r>
            <a:r>
              <a:rPr lang="en-US" dirty="0"/>
              <a:t> </a:t>
            </a:r>
            <a:r>
              <a:rPr lang="en-US" i="1" dirty="0"/>
              <a:t>at least…</a:t>
            </a:r>
            <a:endParaRPr dirty="0"/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30 days for a junior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60 for mid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90 for senior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??? for principal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r>
              <a:rPr dirty="0"/>
              <a:t>15-20% of first year’s salary for recruiting</a:t>
            </a:r>
          </a:p>
          <a:p>
            <a:pPr marL="821090" lvl="1" indent="-398815" defTabSz="554990">
              <a:lnSpc>
                <a:spcPct val="81000"/>
              </a:lnSpc>
              <a:spcBef>
                <a:spcPts val="600"/>
              </a:spcBef>
              <a:defRPr sz="3230"/>
            </a:pPr>
            <a:endParaRPr dirty="0"/>
          </a:p>
          <a:p>
            <a:pPr marL="422275" indent="-422275" defTabSz="554990">
              <a:lnSpc>
                <a:spcPct val="81000"/>
              </a:lnSpc>
              <a:spcBef>
                <a:spcPts val="3900"/>
              </a:spcBef>
              <a:defRPr sz="3420"/>
            </a:pPr>
            <a:r>
              <a:rPr dirty="0"/>
              <a:t>People don’t grow on trees.  Don’t pretend they do.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93345-CE77-E646-AD4B-A1D30217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Marketing buzz?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r>
              <a:rPr dirty="0"/>
              <a:t>Your tech decisions can drive marketing!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Yes, it’s BS.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Yes, it matters!</a:t>
            </a:r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endParaRPr dirty="0"/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r>
              <a:rPr dirty="0" err="1"/>
              <a:t>Eg.</a:t>
            </a:r>
            <a:r>
              <a:rPr dirty="0"/>
              <a:t> Deep Learning, Big Data, Microservice Architecture, Cloud, SOA…</a:t>
            </a:r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endParaRPr dirty="0"/>
          </a:p>
          <a:p>
            <a:pPr marL="273588" indent="-273588" defTabSz="514095">
              <a:lnSpc>
                <a:spcPct val="81000"/>
              </a:lnSpc>
              <a:spcBef>
                <a:spcPts val="3600"/>
              </a:spcBef>
              <a:defRPr sz="2992"/>
            </a:pPr>
            <a:r>
              <a:rPr dirty="0"/>
              <a:t>Marketing buzz ==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Better hiring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Enterprise sales lift</a:t>
            </a:r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dirty="0"/>
              <a:t>Better hiring</a:t>
            </a:r>
            <a:endParaRPr lang="en-US" dirty="0"/>
          </a:p>
          <a:p>
            <a:pPr marL="665480" lvl="1" indent="-274320" defTabSz="514095">
              <a:lnSpc>
                <a:spcPct val="81000"/>
              </a:lnSpc>
              <a:spcBef>
                <a:spcPts val="600"/>
              </a:spcBef>
              <a:defRPr sz="2640"/>
            </a:pPr>
            <a:r>
              <a:rPr lang="en-US" dirty="0"/>
              <a:t>More investment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F9D79-F1FC-B445-B6A4-F778BB98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long will this live?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(AKA “planning horizon”)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Might be longer than you think…  Be realistic!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75-80% of a project’s cost comes </a:t>
            </a:r>
            <a:r>
              <a:rPr i="1">
                <a:latin typeface="Calibri"/>
                <a:ea typeface="Calibri"/>
                <a:cs typeface="Calibri"/>
                <a:sym typeface="Calibri"/>
              </a:rPr>
              <a:t>after </a:t>
            </a:r>
            <a:r>
              <a:t>1.0!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Depreciation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C29E5B-FF69-AE42-9444-501C6A42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Who knows the requirements?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6719" indent="-426719" defTabSz="560831">
              <a:spcBef>
                <a:spcPts val="4000"/>
              </a:spcBef>
              <a:defRPr sz="3455"/>
            </a:pPr>
            <a:r>
              <a:rPr dirty="0"/>
              <a:t>#1 killer of projects: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bad requirements</a:t>
            </a:r>
          </a:p>
          <a:p>
            <a:pPr marL="426719" indent="-426719" defTabSz="560831">
              <a:spcBef>
                <a:spcPts val="4000"/>
              </a:spcBef>
              <a:defRPr sz="3455"/>
            </a:pPr>
            <a:endParaRPr i="1" dirty="0">
              <a:latin typeface="Calibri"/>
              <a:ea typeface="Calibri"/>
              <a:cs typeface="Calibri"/>
              <a:sym typeface="Calibri"/>
            </a:endParaRPr>
          </a:p>
          <a:p>
            <a:pPr marL="426719" indent="-426719" defTabSz="560831">
              <a:spcBef>
                <a:spcPts val="4000"/>
              </a:spcBef>
              <a:defRPr sz="3455"/>
            </a:pPr>
            <a:r>
              <a:rPr dirty="0"/>
              <a:t>This might be your first job!</a:t>
            </a:r>
          </a:p>
          <a:p>
            <a:pPr marL="426719" indent="-426719" defTabSz="560831">
              <a:spcBef>
                <a:spcPts val="4000"/>
              </a:spcBef>
              <a:defRPr sz="3455"/>
            </a:pPr>
            <a:endParaRPr lang="en-US" dirty="0"/>
          </a:p>
          <a:p>
            <a:pPr marL="426719" indent="-426719" defTabSz="560831">
              <a:spcBef>
                <a:spcPts val="4000"/>
              </a:spcBef>
              <a:defRPr sz="3455"/>
            </a:pPr>
            <a:endParaRPr dirty="0"/>
          </a:p>
          <a:p>
            <a:pPr marL="426719" indent="-426719" defTabSz="560831">
              <a:spcBef>
                <a:spcPts val="4000"/>
              </a:spcBef>
              <a:defRPr sz="3455"/>
            </a:pPr>
            <a:r>
              <a:rPr dirty="0"/>
              <a:t>Don’t commit to budget until you are confident of this!</a:t>
            </a:r>
          </a:p>
          <a:p>
            <a:pPr marL="829733" lvl="1" indent="-403013" defTabSz="560831">
              <a:spcBef>
                <a:spcPts val="600"/>
              </a:spcBef>
              <a:defRPr sz="3264"/>
            </a:pPr>
            <a:r>
              <a:rPr dirty="0"/>
              <a:t>Time-box becoming an “expert”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B57E3-24BF-4748-B998-3B9A8AF6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9D3BE6-A084-E04F-AB84-DCAFBFBD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104" y="2435859"/>
            <a:ext cx="6137136" cy="449326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Tax breaks?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Building a new project counts as a “capital expenditure” (CAPEX)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Maintenance counts as “operational expenditure” (OPEX)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CAPEX is depreciable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CAPEX effectively reduces OPEX on the balance sheet (GAAP)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9CF39-117B-3341-91A1-F4AFADA9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131" y="9001760"/>
            <a:ext cx="453390" cy="4533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EF704A-9F37-B44E-84EB-6B2A2B1F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56" y="2415130"/>
            <a:ext cx="5711349" cy="666324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D96D0-7946-A243-A349-75798F905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Ridiculously inadequate intro to Engineering Economics</a:t>
            </a:r>
          </a:p>
          <a:p>
            <a:endParaRPr lang="en-US" dirty="0"/>
          </a:p>
          <a:p>
            <a:r>
              <a:rPr lang="en-US" dirty="0"/>
              <a:t>Applying Eng’g Econ to software architecture</a:t>
            </a:r>
          </a:p>
          <a:p>
            <a:endParaRPr lang="en-US" dirty="0"/>
          </a:p>
          <a:p>
            <a:r>
              <a:rPr lang="en-US" dirty="0"/>
              <a:t>Q &amp; A (about anything)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So how much does it actually cost?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It ain’t just tech!</a:t>
            </a:r>
          </a:p>
          <a:p>
            <a:endParaRPr dirty="0"/>
          </a:p>
          <a:p>
            <a:r>
              <a:rPr dirty="0"/>
              <a:t>In fact, when you lay it all out, it’s mostly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dirty="0"/>
              <a:t> tech!</a:t>
            </a:r>
          </a:p>
          <a:p>
            <a:endParaRPr dirty="0"/>
          </a:p>
          <a:p>
            <a:r>
              <a:rPr lang="en-US" dirty="0"/>
              <a:t>(</a:t>
            </a:r>
            <a:r>
              <a:rPr dirty="0"/>
              <a:t>People </a:t>
            </a:r>
            <a:r>
              <a:rPr lang="en-US" dirty="0"/>
              <a:t>and business </a:t>
            </a:r>
            <a:r>
              <a:rPr dirty="0"/>
              <a:t>issues will sink your project’s chances</a:t>
            </a:r>
            <a:br>
              <a:rPr lang="en-US" dirty="0"/>
            </a:br>
            <a:r>
              <a:rPr dirty="0"/>
              <a:t>more than tech issues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0A5ACC-0783-7B43-8149-DA1489FC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4588A-5D27-C446-93C8-39B00ED740F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0184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1B7E-9EA2-1641-BE8D-393FBA75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85EEB-A116-3E41-BF26-7CA7C89FA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Case study: rebuild CI system or do feature work?  (10 </a:t>
            </a:r>
            <a:r>
              <a:rPr lang="en-US" dirty="0" err="1"/>
              <a:t>devs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CI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Will save 20% dev time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Requires an Ops head to maintain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$50K/</a:t>
            </a:r>
            <a:r>
              <a:rPr lang="en-US" sz="3200" dirty="0" err="1"/>
              <a:t>yr</a:t>
            </a:r>
            <a:r>
              <a:rPr lang="en-US" sz="3200" dirty="0"/>
              <a:t> licensing</a:t>
            </a:r>
          </a:p>
          <a:p>
            <a:pPr lvl="1">
              <a:spcBef>
                <a:spcPts val="1200"/>
              </a:spcBef>
            </a:pPr>
            <a:endParaRPr lang="en-US" sz="3200" dirty="0"/>
          </a:p>
          <a:p>
            <a:pPr>
              <a:spcBef>
                <a:spcPts val="1200"/>
              </a:spcBef>
            </a:pPr>
            <a:r>
              <a:rPr lang="en-US" sz="3200" dirty="0"/>
              <a:t>Feature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$100K/</a:t>
            </a:r>
            <a:r>
              <a:rPr lang="en-US" sz="3200" dirty="0" err="1"/>
              <a:t>mo</a:t>
            </a:r>
            <a:r>
              <a:rPr lang="en-US" sz="3200" dirty="0"/>
              <a:t> revenue, ramp up over a year</a:t>
            </a:r>
          </a:p>
          <a:p>
            <a:pPr lvl="1">
              <a:spcBef>
                <a:spcPts val="1200"/>
              </a:spcBef>
            </a:pPr>
            <a:r>
              <a:rPr lang="en-US" sz="3200" dirty="0"/>
              <a:t>Assume 20% YoY growth</a:t>
            </a:r>
          </a:p>
        </p:txBody>
      </p:sp>
    </p:spTree>
    <p:extLst>
      <p:ext uri="{BB962C8B-B14F-4D97-AF65-F5344CB8AC3E}">
        <p14:creationId xmlns:p14="http://schemas.microsoft.com/office/powerpoint/2010/main" val="205555917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bit about b</a:t>
            </a:r>
            <a:r>
              <a:rPr dirty="0"/>
              <a:t>udgets</a:t>
            </a:r>
          </a:p>
        </p:txBody>
      </p:sp>
      <p:sp>
        <p:nvSpPr>
          <p:cNvPr id="213" name="Shape 2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r>
              <a:rPr dirty="0"/>
              <a:t>Usually by month</a:t>
            </a:r>
          </a:p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r>
              <a:rPr dirty="0"/>
              <a:t>As much about time as money</a:t>
            </a:r>
          </a:p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endParaRPr dirty="0"/>
          </a:p>
          <a:p>
            <a:pPr marL="293370" indent="-293370" defTabSz="385572">
              <a:lnSpc>
                <a:spcPct val="81000"/>
              </a:lnSpc>
              <a:spcBef>
                <a:spcPts val="2700"/>
              </a:spcBef>
              <a:defRPr sz="2376"/>
            </a:pPr>
            <a:r>
              <a:rPr dirty="0"/>
              <a:t>Cheat sheet: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Dev equipment per person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Infrastructure cost (eg. Cloud services)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Cost per person (loaded vs. salary)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Recruiting costs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Ramp-up time (project and people)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Time per week per person on project (80% max!)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Management functions (“Rule of 5”)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CAPEX and OPEX separately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Customer support load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IT load (if any)</a:t>
            </a:r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dirty="0"/>
              <a:t>COGS (ask the CFO)</a:t>
            </a:r>
            <a:endParaRPr lang="en-US" dirty="0"/>
          </a:p>
          <a:p>
            <a:pPr marL="636270" lvl="1" indent="-342900" defTabSz="385572">
              <a:lnSpc>
                <a:spcPct val="81000"/>
              </a:lnSpc>
              <a:spcBef>
                <a:spcPts val="400"/>
              </a:spcBef>
              <a:buFont typeface="Wingdings" pitchFamily="2" charset="2"/>
              <a:buChar char="q"/>
              <a:defRPr sz="2244"/>
            </a:pPr>
            <a:r>
              <a:rPr lang="en-US" dirty="0"/>
              <a:t>G&amp;A (ask the CFO)</a:t>
            </a:r>
            <a:endParaRPr dirty="0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ABD7-350D-814A-95D4-88A33B3B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D80F-0A32-554F-B7A5-C6F6F8BF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Return on Software</a:t>
            </a:r>
            <a:r>
              <a:rPr lang="en-US" dirty="0"/>
              <a:t>, Steve </a:t>
            </a:r>
            <a:r>
              <a:rPr lang="en-US" dirty="0" err="1"/>
              <a:t>Tockey</a:t>
            </a:r>
            <a:endParaRPr lang="en-US" dirty="0"/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Engineering_economics</a:t>
            </a:r>
            <a:r>
              <a:rPr lang="en-US" dirty="0"/>
              <a:t> </a:t>
            </a:r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en.wikipedia.org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/wiki/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Industrial_engineering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www.valpo.edu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/student/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asme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/FE%20Slides/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EngEconSlides.pdf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98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D3B8-7600-C141-B56F-BD3AD3F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E7A65-DCBA-7A49-B66E-7F282D0C4F3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  <a:p>
            <a:r>
              <a:rPr lang="en-US" dirty="0"/>
              <a:t>(aka “the –</a:t>
            </a:r>
            <a:r>
              <a:rPr lang="en-US" dirty="0" err="1"/>
              <a:t>ilities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95945349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FDE43-57D9-EA42-99BF-CBA308C6D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"/>
          <a:stretch/>
        </p:blipFill>
        <p:spPr>
          <a:xfrm>
            <a:off x="6366497" y="846820"/>
            <a:ext cx="10973765" cy="8047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4929877" y="783608"/>
            <a:ext cx="12410385" cy="8186381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062FA3-0821-1847-8FCD-1267BC62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189" y="3622148"/>
            <a:ext cx="5615488" cy="3390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6200" kern="1200">
                <a:latin typeface="+mj-lt"/>
                <a:ea typeface="+mj-ea"/>
                <a:cs typeface="+mj-cs"/>
              </a:rPr>
              <a:t>E. Coli storage</a:t>
            </a:r>
          </a:p>
        </p:txBody>
      </p:sp>
    </p:spTree>
    <p:extLst>
      <p:ext uri="{BB962C8B-B14F-4D97-AF65-F5344CB8AC3E}">
        <p14:creationId xmlns:p14="http://schemas.microsoft.com/office/powerpoint/2010/main" val="12669149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6C2F-E780-A84C-B55B-CFEF029E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“Implications for Management”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C78AD-A498-3B47-809E-2FDB2E4C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Keep tasks small.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Plan for uncertainty by leaving adequate margins.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Start critical work early since almost half the time it will take longer than expected, sometimes much longer.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Don't be fooled by short-term progress.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Provide a quiet work place so that programmers can focus.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Emphasize the importance of </a:t>
            </a:r>
            <a:r>
              <a:rPr lang="en-US" dirty="0">
                <a:hlinkClick r:id="rId2"/>
              </a:rPr>
              <a:t>design</a:t>
            </a:r>
            <a:r>
              <a:rPr lang="en-US" dirty="0"/>
              <a:t> to control the complexity and size of solutions.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Encourage frequent </a:t>
            </a:r>
            <a:r>
              <a:rPr lang="en-US" dirty="0">
                <a:hlinkClick r:id="rId3"/>
              </a:rPr>
              <a:t>peer review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Automate routine tasks such as regression test and deployment.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Develop talent with training, such as for design, review, and test.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Since </a:t>
            </a:r>
            <a:r>
              <a:rPr lang="en-US" dirty="0">
                <a:hlinkClick r:id="rId4"/>
              </a:rPr>
              <a:t>quality can be taught</a:t>
            </a:r>
            <a:r>
              <a:rPr lang="en-US" dirty="0"/>
              <a:t> and benefits apply to the total lifecycle cost, emphasize quality rather than speed.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C03BA-40F7-F847-AEDE-78949E996989}"/>
              </a:ext>
            </a:extLst>
          </p:cNvPr>
          <p:cNvSpPr txBox="1"/>
          <p:nvPr/>
        </p:nvSpPr>
        <p:spPr>
          <a:xfrm>
            <a:off x="3798736" y="9073138"/>
            <a:ext cx="133930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“Programmer Moneyball: Challenging the Myth of Individual Programmer Productivity” – CMU SEI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28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Engineering Econ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entirely inadequate introduction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A879-07C8-CF45-8D1D-AEEC71D3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74441-49E1-0546-90BC-564160B41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THIS IS HOW ALL SOFTWARE</a:t>
            </a:r>
            <a:br>
              <a:rPr lang="en-US" sz="4400" dirty="0"/>
            </a:br>
            <a:r>
              <a:rPr lang="en-US" sz="4400" dirty="0"/>
              <a:t>DESIGN / ARCHITECTURE DECISIONS </a:t>
            </a:r>
            <a:br>
              <a:rPr lang="en-US" sz="4400" dirty="0"/>
            </a:br>
            <a:r>
              <a:rPr lang="en-US" sz="4400" dirty="0"/>
              <a:t>SHOULD BE MADE.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C83EF-E70C-E040-9355-83E1EA509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580" y="749300"/>
            <a:ext cx="8301915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07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Eng’g Econ?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rational and deliberate way to expend resources most efficiently toward the benefit of the organization.</a:t>
            </a:r>
          </a:p>
          <a:p>
            <a:endParaRPr dirty="0"/>
          </a:p>
          <a:p>
            <a:r>
              <a:rPr sz="4400" dirty="0"/>
              <a:t>A cost-based way to make engineering decisions</a:t>
            </a:r>
            <a:r>
              <a:rPr lang="en-US" sz="4400" dirty="0"/>
              <a:t>.</a:t>
            </a:r>
            <a:endParaRPr sz="4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Cash Flow Diagrams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en-US" dirty="0"/>
              <a:t>A brute-force way of showing the economics of a situation.</a:t>
            </a:r>
            <a:endParaRPr dirty="0"/>
          </a:p>
        </p:txBody>
      </p:sp>
      <p:pic>
        <p:nvPicPr>
          <p:cNvPr id="146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77" y="4027757"/>
            <a:ext cx="6929108" cy="341258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4A1C1-CACF-C74F-BCA5-17EB7CFE4547}"/>
              </a:ext>
            </a:extLst>
          </p:cNvPr>
          <p:cNvSpPr txBox="1"/>
          <p:nvPr/>
        </p:nvSpPr>
        <p:spPr>
          <a:xfrm>
            <a:off x="10850846" y="8623260"/>
            <a:ext cx="521937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(sometimes brute-force is best.)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Fundamentals of Eng’g Econ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Time-value of money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Present value of future money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Future value of present money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Interest rates/inflation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endParaRPr sz="2856" dirty="0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Comparison of alternatives</a:t>
            </a:r>
          </a:p>
          <a:p>
            <a:pPr marL="726016" lvl="1" indent="-352636" defTabSz="490727">
              <a:spcBef>
                <a:spcPts val="500"/>
              </a:spcBef>
              <a:defRPr sz="2856"/>
            </a:pPr>
            <a:r>
              <a:rPr dirty="0"/>
              <a:t>Should I do A or B?  (Cost-benefit and ROI)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endParaRPr sz="2856" dirty="0"/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rPr dirty="0"/>
              <a:t>A (sort-of) way to measure opportunity cost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920B55F8-E5FB-E944-AB1A-CFA8B6885189}"/>
              </a:ext>
            </a:extLst>
          </p:cNvPr>
          <p:cNvSpPr/>
          <p:nvPr/>
        </p:nvSpPr>
        <p:spPr>
          <a:xfrm>
            <a:off x="9530080" y="5970270"/>
            <a:ext cx="2194560" cy="1036320"/>
          </a:xfrm>
          <a:prstGeom prst="lef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DEA32B-E680-DE4A-956F-CE65BFF69D4F}"/>
              </a:ext>
            </a:extLst>
          </p:cNvPr>
          <p:cNvSpPr/>
          <p:nvPr/>
        </p:nvSpPr>
        <p:spPr>
          <a:xfrm>
            <a:off x="9530080" y="7975600"/>
            <a:ext cx="2194560" cy="1036320"/>
          </a:xfrm>
          <a:prstGeom prst="lef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Time-value of money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P/F</a:t>
            </a:r>
          </a:p>
          <a:p>
            <a:r>
              <a:rPr dirty="0"/>
              <a:t>F/P</a:t>
            </a:r>
          </a:p>
          <a:p>
            <a:r>
              <a:rPr dirty="0"/>
              <a:t>Interest rates</a:t>
            </a:r>
          </a:p>
          <a:p>
            <a:r>
              <a:rPr dirty="0"/>
              <a:t>Annuities (P/A)</a:t>
            </a:r>
          </a:p>
          <a:p>
            <a:endParaRPr dirty="0"/>
          </a:p>
          <a:p>
            <a:r>
              <a:rPr dirty="0"/>
              <a:t>Not going to get into it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1417</Words>
  <Application>Microsoft Macintosh PowerPoint</Application>
  <PresentationFormat>Custom</PresentationFormat>
  <Paragraphs>244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Courier New</vt:lpstr>
      <vt:lpstr>Helvetica Light</vt:lpstr>
      <vt:lpstr>Helvetica Neue</vt:lpstr>
      <vt:lpstr>Wingdings</vt:lpstr>
      <vt:lpstr>White</vt:lpstr>
      <vt:lpstr>Engineering Economics in Software Architecture</vt:lpstr>
      <vt:lpstr>About me</vt:lpstr>
      <vt:lpstr>Agenda</vt:lpstr>
      <vt:lpstr>Engineering Econ</vt:lpstr>
      <vt:lpstr>PowerPoint Presentation</vt:lpstr>
      <vt:lpstr>What is Eng’g Econ?</vt:lpstr>
      <vt:lpstr>Cash Flow Diagrams</vt:lpstr>
      <vt:lpstr>Fundamentals of Eng’g Econ</vt:lpstr>
      <vt:lpstr>Time-value of money</vt:lpstr>
      <vt:lpstr>Comparison of Alternatives</vt:lpstr>
      <vt:lpstr>The Do-Nothing Alternative</vt:lpstr>
      <vt:lpstr>Opportunity cost</vt:lpstr>
      <vt:lpstr>Opportunity cost</vt:lpstr>
      <vt:lpstr>Measuring opportunity cost</vt:lpstr>
      <vt:lpstr>Questions?</vt:lpstr>
      <vt:lpstr>Eng’g Econ applied to software…</vt:lpstr>
      <vt:lpstr>“Technology starts and ends with people.”</vt:lpstr>
      <vt:lpstr>Questions software architects often ask</vt:lpstr>
      <vt:lpstr>Questions software architects rarely ask (but should!)</vt:lpstr>
      <vt:lpstr>In other words…</vt:lpstr>
      <vt:lpstr>PowerPoint Presentation</vt:lpstr>
      <vt:lpstr>Questions software architects rarely ask (but should!)</vt:lpstr>
      <vt:lpstr>Is the tech too new? Too old?</vt:lpstr>
      <vt:lpstr>Do I have the right people?</vt:lpstr>
      <vt:lpstr>Can I hire the people I need?</vt:lpstr>
      <vt:lpstr>Marketing buzz?</vt:lpstr>
      <vt:lpstr>How long will this live?</vt:lpstr>
      <vt:lpstr>Who knows the requirements?</vt:lpstr>
      <vt:lpstr>Tax breaks?</vt:lpstr>
      <vt:lpstr>So how much does it actually cost?</vt:lpstr>
      <vt:lpstr>putting it all together</vt:lpstr>
      <vt:lpstr>Cost comparisons</vt:lpstr>
      <vt:lpstr>A bit about budgets</vt:lpstr>
      <vt:lpstr>References</vt:lpstr>
      <vt:lpstr>Next time…</vt:lpstr>
      <vt:lpstr>E. Coli storage</vt:lpstr>
      <vt:lpstr>“Implications for Management”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Economics in Software Architecture</dc:title>
  <dc:creator>Stephen Riley</dc:creator>
  <cp:lastModifiedBy>Stephen Riley</cp:lastModifiedBy>
  <cp:revision>13</cp:revision>
  <dcterms:created xsi:type="dcterms:W3CDTF">2020-02-04T22:48:16Z</dcterms:created>
  <dcterms:modified xsi:type="dcterms:W3CDTF">2020-02-04T23:15:36Z</dcterms:modified>
</cp:coreProperties>
</file>